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29"/>
  </p:normalViewPr>
  <p:slideViewPr>
    <p:cSldViewPr snapToGrid="0" snapToObjects="1">
      <p:cViewPr varScale="1">
        <p:scale>
          <a:sx n="103" d="100"/>
          <a:sy n="103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9B44E-1965-1B4D-A3DC-D3E2EA7A3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B89E9C-D666-7041-A7F4-E0F993DA29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6E6399-FB93-9C49-B9C2-2D09BDAE1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CA0B-6A83-2045-AF32-8E1EA94F379F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50A94-E7C1-7C42-8FB2-9C705E39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95EC50-57DC-1144-A00E-3300AD801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0294E-4BBF-0E4A-A67D-CA74F9399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64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D149A-5DF0-AF4D-A378-4C7F04FD0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5C37D5-6D5E-B542-AFE9-EF99219B6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3CD22F-97C6-0546-8B59-75AF2598A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CA0B-6A83-2045-AF32-8E1EA94F379F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268E88-685E-4041-BF20-6B1A3F50D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EFBC27-FE9C-8C4F-A12A-516EC841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0294E-4BBF-0E4A-A67D-CA74F9399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173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56D3AD-3D6B-9742-B469-FC68C02CC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4CA0A-D9DC-2841-B1B6-C04E4D5C0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140017-B09E-FC4D-95CE-61D6216EC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CA0B-6A83-2045-AF32-8E1EA94F379F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3D015B-D207-8E47-9645-BEEA3923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A5A434-C592-F74E-8484-A5C8618B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0294E-4BBF-0E4A-A67D-CA74F9399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80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A1DC0-7CA9-1D49-90E0-1528B42C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0567B8-F867-674D-BD45-BF65451E2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55321A-0F62-2F4D-B22E-615198ABB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CA0B-6A83-2045-AF32-8E1EA94F379F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F92737-9A79-3E49-8044-B59FFC0B4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E09094-15B2-BC42-A156-7DDC16CE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0294E-4BBF-0E4A-A67D-CA74F9399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5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A8CDA-7862-F046-855F-3DB480D6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5AFB72-0FB7-2B40-A200-C475137C1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2F3E77-C1DB-2D40-8C90-FA103D510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CA0B-6A83-2045-AF32-8E1EA94F379F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95DC88-7B0F-B04D-B4C1-5D5D13F9B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F5D85-78BC-C846-AD7C-DD381DBDC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0294E-4BBF-0E4A-A67D-CA74F9399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93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D1FB9-8883-7143-A3E0-3DAA5259D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B62809-EF18-0046-951E-D35B3FF48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E1D6A0-9511-404F-8E8C-E3D1E6DCF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C6AECD-E18D-0745-99AE-F6729C147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CA0B-6A83-2045-AF32-8E1EA94F379F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955052-A8E2-164B-A349-759565EF5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A39E5C-9DD6-554F-B45D-AB1CECD9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0294E-4BBF-0E4A-A67D-CA74F9399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254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35516-D8A7-E54B-8122-728D5AF4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BD442-26E4-D24E-B5DD-67BCBE572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A79122-1699-3442-B3B8-4C8E84067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9EE91B-28F1-1543-86DC-D07A293BAC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444CDD-E786-FA46-909E-513E402B8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DD3323-3BA4-1C43-BAFB-23F08A442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CA0B-6A83-2045-AF32-8E1EA94F379F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E00618-2265-4240-A4B7-BC1105D4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5DA351-9C9E-1044-B2EB-6EBD79BF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0294E-4BBF-0E4A-A67D-CA74F9399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61726-03F6-1446-B909-E361C1D8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8DDC2B-5802-5640-A2F6-34F0E3F7A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CA0B-6A83-2045-AF32-8E1EA94F379F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B45A04-6E4E-2A47-9600-9F9B72135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A18C31-A0EE-7042-BE3C-2BBEDEFC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0294E-4BBF-0E4A-A67D-CA74F9399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84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DB8F06-22E4-304F-85F9-BC7696EC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CA0B-6A83-2045-AF32-8E1EA94F379F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BA85122-A5F3-5540-BB74-F0DB79191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E661D6-4B2E-E344-A836-0E7943D8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0294E-4BBF-0E4A-A67D-CA74F9399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57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08907-65FC-E649-8764-FE5FA1A17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8B8DFE-51F1-974E-BAB8-9BD8BAFCA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95D8B3-4D2C-614D-B068-694E6D19B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1EA24E-7A60-F446-8FD5-66B7439B0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CA0B-6A83-2045-AF32-8E1EA94F379F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61DE3-FCC4-7847-A1F5-D1B1678B6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18BA71-735A-BA44-B619-15FDC3E5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0294E-4BBF-0E4A-A67D-CA74F9399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39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394EF-16D1-AF4C-9A5B-333BDA114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4A7693-D1F2-E141-BC7D-423AA069C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EE4974-895F-A544-94DF-818DF89D3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306CD-ABE0-254E-92C1-7A8A2E2D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CA0B-6A83-2045-AF32-8E1EA94F379F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962478-8C7C-E94E-8C73-CB15D56E6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4735E8-E016-684D-891E-67FC3534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0294E-4BBF-0E4A-A67D-CA74F9399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631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6875E-16C8-8442-AD30-A95940B4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67D7A4-4475-1048-AC01-61CC0210B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03051-5407-AC41-AC59-4DD169C52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FCA0B-6A83-2045-AF32-8E1EA94F379F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0F2CDC-5E44-6449-9547-0165F8EC3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7157C4-1205-704B-8A75-E477AEB20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0294E-4BBF-0E4A-A67D-CA74F9399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20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1848" y="170080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Lecture 1 </a:t>
            </a:r>
            <a:br>
              <a:rPr lang="en-US" dirty="0"/>
            </a:br>
            <a:r>
              <a:rPr lang="en-US" dirty="0"/>
              <a:t>Platform 0: wires and switches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7648" y="3429000"/>
            <a:ext cx="6400800" cy="2736304"/>
          </a:xfrm>
        </p:spPr>
        <p:txBody>
          <a:bodyPr>
            <a:normAutofit/>
          </a:bodyPr>
          <a:lstStyle/>
          <a:p>
            <a:r>
              <a:rPr lang="en-US" dirty="0"/>
              <a:t>Computing platforms, semester 2</a:t>
            </a:r>
          </a:p>
          <a:p>
            <a:r>
              <a:rPr lang="en-US" dirty="0"/>
              <a:t>Novosibirsk State University</a:t>
            </a:r>
            <a:br>
              <a:rPr lang="en-US" dirty="0"/>
            </a:br>
            <a:r>
              <a:rPr lang="en-US" dirty="0"/>
              <a:t>University of Hertfordshire</a:t>
            </a:r>
          </a:p>
          <a:p>
            <a:r>
              <a:rPr lang="en-US" dirty="0"/>
              <a:t>D. Irtegov, </a:t>
            </a:r>
            <a:r>
              <a:rPr lang="en-US" dirty="0" err="1"/>
              <a:t>A.Shafarenko</a:t>
            </a:r>
            <a:endParaRPr lang="en-US" dirty="0"/>
          </a:p>
          <a:p>
            <a:r>
              <a:rPr lang="en-US" dirty="0"/>
              <a:t>2019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248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7FB0C-691E-D740-AFAE-EB6DF20E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successful programmable computer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61067D-FEE9-FF49-8897-BAEDA5442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IBM ASSC aka Harvard Mark I.  Delivered to Harvard in 1941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B388F-5605-3E4E-9C20-F9852400B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49" y="2547165"/>
            <a:ext cx="4476751" cy="3629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072173-AFC8-FC47-B3A1-432A862152BE}"/>
              </a:ext>
            </a:extLst>
          </p:cNvPr>
          <p:cNvSpPr txBox="1"/>
          <p:nvPr/>
        </p:nvSpPr>
        <p:spPr>
          <a:xfrm>
            <a:off x="873346" y="2545613"/>
            <a:ext cx="5968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Built using electromechanical switches (relays)</a:t>
            </a:r>
            <a:endParaRPr lang="ru-RU" sz="2400" dirty="0"/>
          </a:p>
          <a:p>
            <a:r>
              <a:rPr lang="en-US" sz="2400" dirty="0"/>
              <a:t>Used punched cards for input/output</a:t>
            </a:r>
          </a:p>
          <a:p>
            <a:r>
              <a:rPr lang="en-US" sz="2400" dirty="0"/>
              <a:t>And punched paper tape for program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1F248F-FD1C-224F-A10C-099B34694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62372"/>
            <a:ext cx="5918603" cy="199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85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C5E9EA-4507-AD48-B19A-F173EABF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electronic switches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442D3D-9618-E54B-9A03-52A6DB0A6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field effect transistor</a:t>
            </a:r>
          </a:p>
          <a:p>
            <a:r>
              <a:rPr lang="en-US" dirty="0"/>
              <a:t>A semiconductor device </a:t>
            </a:r>
          </a:p>
          <a:p>
            <a:r>
              <a:rPr lang="en-US" dirty="0"/>
              <a:t>Pretty interesting physics</a:t>
            </a:r>
          </a:p>
          <a:p>
            <a:r>
              <a:rPr lang="en" dirty="0"/>
              <a:t>Bardeen, Brattain, and </a:t>
            </a:r>
            <a:br>
              <a:rPr lang="en" dirty="0"/>
            </a:br>
            <a:r>
              <a:rPr lang="en" dirty="0"/>
              <a:t>Shockley got a Nobel prize</a:t>
            </a:r>
            <a:br>
              <a:rPr lang="en" dirty="0"/>
            </a:br>
            <a:r>
              <a:rPr lang="en" dirty="0"/>
              <a:t>for inventing it</a:t>
            </a:r>
          </a:p>
          <a:p>
            <a:r>
              <a:rPr lang="en" dirty="0"/>
              <a:t>Actually, it is an amplifier</a:t>
            </a:r>
          </a:p>
          <a:p>
            <a:r>
              <a:rPr lang="en" dirty="0"/>
              <a:t>The higher a gate voltage</a:t>
            </a:r>
            <a:br>
              <a:rPr lang="en" dirty="0"/>
            </a:br>
            <a:r>
              <a:rPr lang="en" dirty="0"/>
              <a:t>the stronger current can pass between source and drain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3E8CFA-B410-BB4F-9F6F-A59E62678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0" y="1825625"/>
            <a:ext cx="59690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76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B412B-95AE-2747-AB43-8B52FE1E6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transistors?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4BE64C-F81D-2C47-B42A-288ACFFB7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First fully-electronic computer was build using vacuum tubes, but they proved expensive and unreliable</a:t>
            </a:r>
          </a:p>
          <a:p>
            <a:r>
              <a:rPr lang="en-US" dirty="0"/>
              <a:t>We learned to make transistors cheap, so we can economically build devices containing millions and billions of them</a:t>
            </a:r>
          </a:p>
          <a:p>
            <a:r>
              <a:rPr lang="en-US" dirty="0"/>
              <a:t>We learned to make transistors reliable, so the devices with billions of them can work for years 24/7/365</a:t>
            </a:r>
          </a:p>
          <a:p>
            <a:r>
              <a:rPr lang="en-US" dirty="0"/>
              <a:t>We learned to make them small, so you can carry a device with billions of transistors in your pocket</a:t>
            </a:r>
          </a:p>
          <a:p>
            <a:r>
              <a:rPr lang="en-US" dirty="0"/>
              <a:t>We learned to make them fast, doing billions of switch operations per second (1GHz is a billion oscillations per second)</a:t>
            </a:r>
          </a:p>
          <a:p>
            <a:r>
              <a:rPr lang="en-US" dirty="0"/>
              <a:t>THz Ga-As transistors are available, but we cannot make them cheap and small.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407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32292-6B45-494A-BAB2-FEABD251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transistors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201639-C0E7-2B4F-B365-4F8DE593A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digital circuits, transistors are used as binary switches</a:t>
            </a:r>
          </a:p>
          <a:p>
            <a:r>
              <a:rPr lang="en-US" dirty="0"/>
              <a:t>One voltage opens the transistor fully </a:t>
            </a:r>
            <a:br>
              <a:rPr lang="en-US" dirty="0"/>
            </a:br>
            <a:r>
              <a:rPr lang="en-US" dirty="0"/>
              <a:t>(its effective resistance close to zero)</a:t>
            </a:r>
          </a:p>
          <a:p>
            <a:r>
              <a:rPr lang="en-US" dirty="0"/>
              <a:t>Other voltage fully closes the transistor</a:t>
            </a:r>
            <a:br>
              <a:rPr lang="en-US" dirty="0"/>
            </a:br>
            <a:r>
              <a:rPr lang="en-US" dirty="0"/>
              <a:t>(effective resistance close to infinity)</a:t>
            </a:r>
          </a:p>
          <a:p>
            <a:r>
              <a:rPr lang="en-US" dirty="0"/>
              <a:t>In N-type, high voltage opens and low voltage closes</a:t>
            </a:r>
          </a:p>
          <a:p>
            <a:r>
              <a:rPr lang="en-US" dirty="0"/>
              <a:t>In P-type, low voltage opens and high closes</a:t>
            </a:r>
          </a:p>
          <a:p>
            <a:r>
              <a:rPr lang="en-US" dirty="0"/>
              <a:t>In modern CMOS devices, N and P transistors are used in pairs </a:t>
            </a:r>
            <a:br>
              <a:rPr lang="en-US" dirty="0"/>
            </a:br>
            <a:r>
              <a:rPr lang="en-US" dirty="0"/>
              <a:t>(thus the word Complementary in CMOS)</a:t>
            </a:r>
          </a:p>
        </p:txBody>
      </p:sp>
    </p:spTree>
    <p:extLst>
      <p:ext uri="{BB962C8B-B14F-4D97-AF65-F5344CB8AC3E}">
        <p14:creationId xmlns:p14="http://schemas.microsoft.com/office/powerpoint/2010/main" val="4032140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47202-C258-A94D-AD04-3CFCFFAAC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Transistors are imperfect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8F8E80-035D-6F42-B587-E9B3EBCEB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Real transistors do not react immediately on gate voltage</a:t>
            </a:r>
          </a:p>
          <a:p>
            <a:r>
              <a:rPr lang="en-US" dirty="0"/>
              <a:t>Transistors consume current on the gate, so you cannot feed too many gates from single source.</a:t>
            </a:r>
          </a:p>
          <a:p>
            <a:r>
              <a:rPr lang="en-US" dirty="0"/>
              <a:t>Resistance of open transistor is not zero, and resistance of closed one is not infinity</a:t>
            </a:r>
          </a:p>
          <a:p>
            <a:r>
              <a:rPr lang="en-US" dirty="0"/>
              <a:t>Signal propagates through the wire not instantly.  Actually, even on MHz frequencies, a wire works as a waveguide.  </a:t>
            </a:r>
          </a:p>
          <a:p>
            <a:r>
              <a:rPr lang="en-US" dirty="0"/>
              <a:t>We won’t go deep into this in our course</a:t>
            </a:r>
          </a:p>
          <a:p>
            <a:r>
              <a:rPr lang="en-US" dirty="0"/>
              <a:t>However, if you will build complex real devices, like 32-bit CPU, you will have to deal with all this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366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8B590-FF2D-5E45-B1AF-E4D9D323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digital device with transistors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297AA8-3A5E-8A49-AFD8-76DA0494F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device uses two voltage levels</a:t>
            </a:r>
          </a:p>
          <a:p>
            <a:pPr lvl="1"/>
            <a:r>
              <a:rPr lang="en-US" dirty="0" err="1"/>
              <a:t>Vdd</a:t>
            </a:r>
            <a:r>
              <a:rPr lang="en-US" dirty="0"/>
              <a:t> (above transistor drain), aka PWR aka logical 1</a:t>
            </a:r>
          </a:p>
          <a:p>
            <a:pPr lvl="1"/>
            <a:r>
              <a:rPr lang="en-US" dirty="0" err="1"/>
              <a:t>Vss</a:t>
            </a:r>
            <a:r>
              <a:rPr lang="en-US" dirty="0"/>
              <a:t> (below transistor source), aka GND aka logical 0</a:t>
            </a:r>
          </a:p>
          <a:p>
            <a:r>
              <a:rPr lang="en-US" dirty="0"/>
              <a:t>Theoretically, we can inverse the terminology and consider a high voltage 0 and low voltage 1.  We would need to replace all N-transistors with P- and vice versa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04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B62DC-BA53-BC44-9997-7E88337D8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gate (logical invertor)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0D9828E-2B55-6A44-9E01-453F2F9B4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849" y="2082800"/>
            <a:ext cx="8573265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56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5F8F3-18C7-444A-8FDC-BF336AE53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NAND gate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6A55EA-4AF1-4F4A-ADC6-1F84B661C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334" y="1690688"/>
            <a:ext cx="4436533" cy="4436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ACA3F5-F28B-604A-86DF-4D88369DE6B9}"/>
              </a:ext>
            </a:extLst>
          </p:cNvPr>
          <p:cNvSpPr txBox="1"/>
          <p:nvPr/>
        </p:nvSpPr>
        <p:spPr>
          <a:xfrm>
            <a:off x="1218743" y="2359684"/>
            <a:ext cx="44537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Output=Not(A and B)</a:t>
            </a:r>
          </a:p>
          <a:p>
            <a:r>
              <a:rPr lang="en-US" sz="2400" dirty="0"/>
              <a:t>(A^B)’ in Boolean notation</a:t>
            </a:r>
          </a:p>
          <a:p>
            <a:r>
              <a:rPr lang="en-US" sz="2400" dirty="0"/>
              <a:t>You can turn in into ”normal” AND</a:t>
            </a:r>
          </a:p>
          <a:p>
            <a:r>
              <a:rPr lang="en-US" sz="2400" dirty="0"/>
              <a:t>By adding invertor (Not gate)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9800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F4C08-1CDD-C948-9403-FCAE978BC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3-input NAND gate</a:t>
            </a:r>
            <a:endParaRPr lang="ru-RU" dirty="0"/>
          </a:p>
        </p:txBody>
      </p:sp>
      <p:pic>
        <p:nvPicPr>
          <p:cNvPr id="1025" name="Picture 1" descr="page1image58267536">
            <a:extLst>
              <a:ext uri="{FF2B5EF4-FFF2-40B4-BE49-F238E27FC236}">
                <a16:creationId xmlns:a16="http://schemas.microsoft.com/office/drawing/2014/main" id="{00D885B8-0D12-6743-BA9E-71E640D7CC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98" y="1825625"/>
            <a:ext cx="391620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551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3DFC5-6564-4842-9AE2-5A428D7F6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 gate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C90B732-3AC5-3F49-9188-61255488A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4674" y="1690688"/>
            <a:ext cx="3967718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72C347-3DD4-FB47-A3CF-EEB3AAD34D31}"/>
              </a:ext>
            </a:extLst>
          </p:cNvPr>
          <p:cNvSpPr txBox="1"/>
          <p:nvPr/>
        </p:nvSpPr>
        <p:spPr>
          <a:xfrm>
            <a:off x="1261534" y="2472267"/>
            <a:ext cx="5287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NAND gate turned upside down</a:t>
            </a:r>
          </a:p>
          <a:p>
            <a:r>
              <a:rPr lang="en-US" sz="2400" dirty="0"/>
              <a:t>From Boolean algebra, you should remember, that (</a:t>
            </a:r>
            <a:r>
              <a:rPr lang="en-US" sz="2400" dirty="0" err="1"/>
              <a:t>AvB</a:t>
            </a:r>
            <a:r>
              <a:rPr lang="en-US" sz="2400" dirty="0"/>
              <a:t>)’=(A’)^(B’)</a:t>
            </a:r>
          </a:p>
          <a:p>
            <a:r>
              <a:rPr lang="en-US" sz="2400" dirty="0"/>
              <a:t>Having AND, OR and NOT operations, we can implement any logical expression</a:t>
            </a:r>
          </a:p>
        </p:txBody>
      </p:sp>
    </p:spTree>
    <p:extLst>
      <p:ext uri="{BB962C8B-B14F-4D97-AF65-F5344CB8AC3E}">
        <p14:creationId xmlns:p14="http://schemas.microsoft.com/office/powerpoint/2010/main" val="4363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EE819-955E-0E48-8A20-E2AF797A4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of all digital platforms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5B491B-88E7-824A-9D1E-9915C936C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Discrete signals</a:t>
            </a:r>
          </a:p>
          <a:p>
            <a:pPr lvl="1"/>
            <a:r>
              <a:rPr lang="en-US" dirty="0"/>
              <a:t>Mechanical</a:t>
            </a:r>
          </a:p>
          <a:p>
            <a:pPr lvl="1"/>
            <a:r>
              <a:rPr lang="en-US" dirty="0"/>
              <a:t>Electrical</a:t>
            </a:r>
          </a:p>
          <a:p>
            <a:pPr lvl="1"/>
            <a:r>
              <a:rPr lang="en-US" dirty="0"/>
              <a:t>Optical</a:t>
            </a:r>
          </a:p>
          <a:p>
            <a:pPr lvl="1"/>
            <a:r>
              <a:rPr lang="en-US" dirty="0"/>
              <a:t>Chemical</a:t>
            </a:r>
          </a:p>
          <a:p>
            <a:pPr lvl="1"/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Switches (devices that give discrete reactions to signals)</a:t>
            </a:r>
          </a:p>
          <a:p>
            <a:pPr lvl="1"/>
            <a:r>
              <a:rPr lang="en-US" dirty="0"/>
              <a:t>Depend on the nature of the signal</a:t>
            </a:r>
          </a:p>
          <a:p>
            <a:pPr lvl="1"/>
            <a:r>
              <a:rPr lang="en-US" dirty="0"/>
              <a:t>Humans achieved best results building electrical (electronic) switches, so we concentrate on them</a:t>
            </a:r>
          </a:p>
          <a:p>
            <a:pPr lvl="1"/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020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75A41-B8A9-B84B-A463-F44038CDF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Gates symbols in Logisim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4FFACD4-4FF9-A74E-A79A-870AA66CB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900" y="2070894"/>
            <a:ext cx="43942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36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08966-460E-D544-A0E1-78EC09F86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schemes and chips in Logisim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8B3CAB-D6A6-DE44-AA6F-FE4480E4A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4867" y="1690688"/>
            <a:ext cx="3801533" cy="1588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632543-0DFB-A545-962A-89EE9E24349A}"/>
              </a:ext>
            </a:extLst>
          </p:cNvPr>
          <p:cNvSpPr txBox="1"/>
          <p:nvPr/>
        </p:nvSpPr>
        <p:spPr>
          <a:xfrm>
            <a:off x="1359243" y="1940011"/>
            <a:ext cx="3855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Chip X </a:t>
            </a:r>
          </a:p>
          <a:p>
            <a:r>
              <a:rPr lang="en-US" sz="2400" dirty="0"/>
              <a:t>with inputs X, Y, Z, W </a:t>
            </a:r>
          </a:p>
          <a:p>
            <a:r>
              <a:rPr lang="en-US" sz="2400" dirty="0"/>
              <a:t>and outputs P, Q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B51511-13B8-714E-8C96-FAD58568E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401" y="3528414"/>
            <a:ext cx="6450399" cy="24271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18ECFC1-2B97-F94E-B818-E27DEE58C49D}"/>
              </a:ext>
            </a:extLst>
          </p:cNvPr>
          <p:cNvSpPr/>
          <p:nvPr/>
        </p:nvSpPr>
        <p:spPr>
          <a:xfrm>
            <a:off x="1238336" y="3682368"/>
            <a:ext cx="32570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Scheme utilizing chip X</a:t>
            </a:r>
          </a:p>
          <a:p>
            <a:r>
              <a:rPr lang="en-US" sz="2400" dirty="0"/>
              <a:t>And tunnel bar</a:t>
            </a:r>
          </a:p>
          <a:p>
            <a:r>
              <a:rPr lang="en-US" sz="2400" dirty="0"/>
              <a:t>Tunnel is a wire you do not want to route through scheme</a:t>
            </a:r>
          </a:p>
        </p:txBody>
      </p:sp>
    </p:spTree>
    <p:extLst>
      <p:ext uri="{BB962C8B-B14F-4D97-AF65-F5344CB8AC3E}">
        <p14:creationId xmlns:p14="http://schemas.microsoft.com/office/powerpoint/2010/main" val="10659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8AF1B-8BA4-D148-96D6-3D9F9403D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switches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90E7D9-6136-214F-8613-F36D4B573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Known from prehistoric times (</a:t>
            </a:r>
            <a:r>
              <a:rPr lang="en-US" dirty="0" err="1"/>
              <a:t>e.q</a:t>
            </a:r>
            <a:r>
              <a:rPr lang="en-US" dirty="0"/>
              <a:t>. animal traps)</a:t>
            </a:r>
          </a:p>
          <a:p>
            <a:r>
              <a:rPr lang="en-US" dirty="0"/>
              <a:t>Were used to build pretty complex mechanical automata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B0124C-92C8-F442-9FA2-0F7D0F9AA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361" y="3096683"/>
            <a:ext cx="7280739" cy="321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34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9A4B4-B14C-ED47-A16E-CE228247B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mechanical discrete devices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6958FB-02B2-2B40-B4DC-03CE60054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Jackuard</a:t>
            </a:r>
            <a:r>
              <a:rPr lang="en-US" dirty="0"/>
              <a:t> loom (1804)</a:t>
            </a:r>
          </a:p>
          <a:p>
            <a:r>
              <a:rPr lang="en-US" dirty="0"/>
              <a:t>A programmable loom that can be used to weave fabric with pictures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/>
              <a:t>carpets, tapestry, </a:t>
            </a:r>
            <a:r>
              <a:rPr lang="en-US" dirty="0" err="1"/>
              <a:t>brockade</a:t>
            </a:r>
            <a:r>
              <a:rPr lang="en-US" dirty="0"/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EAEDCE-2C73-D34B-AB2A-7033D1D54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02" y="3152735"/>
            <a:ext cx="4432674" cy="3024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3D6E14-63FA-8A43-ADFB-AF5A6FD2308C}"/>
              </a:ext>
            </a:extLst>
          </p:cNvPr>
          <p:cNvSpPr txBox="1"/>
          <p:nvPr/>
        </p:nvSpPr>
        <p:spPr>
          <a:xfrm>
            <a:off x="5235174" y="3022206"/>
            <a:ext cx="204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Medieval Chinese </a:t>
            </a:r>
            <a:r>
              <a:rPr lang="en-US" dirty="0" err="1"/>
              <a:t>brockade</a:t>
            </a:r>
            <a:endParaRPr lang="en-US" dirty="0"/>
          </a:p>
          <a:p>
            <a:r>
              <a:rPr lang="en-US" dirty="0"/>
              <a:t>(manually woven)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33D79E-0E46-FE47-8244-36792B206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107" y="3152735"/>
            <a:ext cx="2259062" cy="3024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B2029E-BDF7-2B42-BF7C-27965521609E}"/>
              </a:ext>
            </a:extLst>
          </p:cNvPr>
          <p:cNvSpPr txBox="1"/>
          <p:nvPr/>
        </p:nvSpPr>
        <p:spPr>
          <a:xfrm>
            <a:off x="9507592" y="3077964"/>
            <a:ext cx="1886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Punch card program </a:t>
            </a:r>
          </a:p>
          <a:p>
            <a:r>
              <a:rPr lang="en-US" dirty="0"/>
              <a:t>for </a:t>
            </a:r>
            <a:r>
              <a:rPr lang="en-US" dirty="0" err="1"/>
              <a:t>Jackuard</a:t>
            </a:r>
            <a:r>
              <a:rPr lang="en-US" dirty="0"/>
              <a:t> loom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138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25332-87B5-E74A-BB75-5AA3A3CE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</a:t>
            </a:r>
            <a:r>
              <a:rPr lang="en-US" dirty="0" err="1"/>
              <a:t>arithmometers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8D62A39-0596-A443-A302-561F5943C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194" y="1825625"/>
            <a:ext cx="73576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81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46C95-0856-6F4A-8C4B-C081ADF1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Babbage Difference engine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F1A8F24-1C40-644E-829B-02E30DBF8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659" y="1690688"/>
            <a:ext cx="6019141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4BB019-DC56-B04B-9D5A-678A3016FC97}"/>
              </a:ext>
            </a:extLst>
          </p:cNvPr>
          <p:cNvSpPr txBox="1"/>
          <p:nvPr/>
        </p:nvSpPr>
        <p:spPr>
          <a:xfrm>
            <a:off x="838201" y="1690688"/>
            <a:ext cx="42898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Mechanical device used to calculate polynomial functions</a:t>
            </a:r>
          </a:p>
          <a:p>
            <a:r>
              <a:rPr lang="en-US" sz="2400" dirty="0"/>
              <a:t>Built by Charles Babbage in 1819-1822</a:t>
            </a:r>
          </a:p>
          <a:p>
            <a:r>
              <a:rPr lang="en-US" sz="2400" dirty="0"/>
              <a:t>Successor, the Analytical engine, was designed as a punch-card programmable universal computer </a:t>
            </a:r>
          </a:p>
          <a:p>
            <a:r>
              <a:rPr lang="en-US" sz="2400" dirty="0"/>
              <a:t>Never built, but inspired </a:t>
            </a:r>
            <a:r>
              <a:rPr lang="en-US" sz="2400" dirty="0" err="1"/>
              <a:t>Zuze</a:t>
            </a:r>
            <a:r>
              <a:rPr lang="en-US" sz="2400" dirty="0"/>
              <a:t> Z1 and Harvard Mark I/II in next century</a:t>
            </a:r>
          </a:p>
        </p:txBody>
      </p:sp>
    </p:spTree>
    <p:extLst>
      <p:ext uri="{BB962C8B-B14F-4D97-AF65-F5344CB8AC3E}">
        <p14:creationId xmlns:p14="http://schemas.microsoft.com/office/powerpoint/2010/main" val="868001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8CC60C-3F09-A243-BD02-9B21108BF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Electromechanical devices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A22143-0F54-0D45-98C8-9308E3AC3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914" y="1825625"/>
            <a:ext cx="6528580" cy="3685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A31F9D-0CEB-EA49-BE62-F20CC40E20EF}"/>
              </a:ext>
            </a:extLst>
          </p:cNvPr>
          <p:cNvSpPr txBox="1"/>
          <p:nvPr/>
        </p:nvSpPr>
        <p:spPr>
          <a:xfrm>
            <a:off x="838200" y="1825625"/>
            <a:ext cx="421571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Hollerith census tabulator</a:t>
            </a:r>
          </a:p>
          <a:p>
            <a:r>
              <a:rPr lang="en-US" sz="2400" dirty="0"/>
              <a:t>Device to calculate statistical functions using raw data on punch cards</a:t>
            </a:r>
          </a:p>
          <a:p>
            <a:r>
              <a:rPr lang="en-US" sz="2400" dirty="0"/>
              <a:t>First used to process data of 1880 US population census</a:t>
            </a:r>
          </a:p>
          <a:p>
            <a:r>
              <a:rPr lang="en-US" sz="2400" dirty="0"/>
              <a:t>Hollerith company now is known as IBM</a:t>
            </a:r>
          </a:p>
          <a:p>
            <a:r>
              <a:rPr lang="en-US" sz="2400" dirty="0"/>
              <a:t>Later, more sophisticated programmable tabulators were built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562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0D2A0-3F25-7E4E-BFF7-08EA8F85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en-US" dirty="0"/>
              <a:t>Automatic telephone exchange (single node)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6769D3C-8D22-ED4F-900E-FBC3E5229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8533" y="1631192"/>
            <a:ext cx="9028754" cy="45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69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5B059-5F2A-304B-941B-BC9E9AD8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telephone exchange </a:t>
            </a:r>
            <a:br>
              <a:rPr lang="en-US" dirty="0"/>
            </a:br>
            <a:r>
              <a:rPr lang="en-US" dirty="0"/>
              <a:t>(whole machine)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4231A7C-D9C2-8747-91B2-2B76FD03E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3069" y="1690688"/>
            <a:ext cx="6220731" cy="4354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5D88B8-2023-7F48-8828-56FF5B3E94D0}"/>
              </a:ext>
            </a:extLst>
          </p:cNvPr>
          <p:cNvSpPr txBox="1"/>
          <p:nvPr/>
        </p:nvSpPr>
        <p:spPr>
          <a:xfrm>
            <a:off x="838199" y="1690688"/>
            <a:ext cx="37832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Devices like this were used to route phone calls through most of XX century</a:t>
            </a:r>
          </a:p>
          <a:p>
            <a:r>
              <a:rPr lang="en-US" sz="2400" dirty="0"/>
              <a:t>First machines of this kind appeared in 1920s</a:t>
            </a:r>
          </a:p>
          <a:p>
            <a:r>
              <a:rPr lang="en-US" sz="2400" dirty="0"/>
              <a:t>Last units in Russia went out of service in 2010s</a:t>
            </a:r>
          </a:p>
          <a:p>
            <a:r>
              <a:rPr lang="en" sz="2400" dirty="0"/>
              <a:t>https://</a:t>
            </a:r>
            <a:r>
              <a:rPr lang="en" sz="2400" dirty="0" err="1"/>
              <a:t>www.ridus.ru</a:t>
            </a:r>
            <a:r>
              <a:rPr lang="en" sz="2400" dirty="0"/>
              <a:t>/news/16079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755207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728</Words>
  <Application>Microsoft Macintosh PowerPoint</Application>
  <PresentationFormat>Широкоэкранный</PresentationFormat>
  <Paragraphs>100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Lecture 1  Platform 0: wires and switches</vt:lpstr>
      <vt:lpstr>Base of all digital platforms</vt:lpstr>
      <vt:lpstr>Mechanical switches</vt:lpstr>
      <vt:lpstr>Interesting mechanical discrete devices</vt:lpstr>
      <vt:lpstr>Mechanical arithmometers</vt:lpstr>
      <vt:lpstr>Babbage Difference engine</vt:lpstr>
      <vt:lpstr>Electromechanical devices</vt:lpstr>
      <vt:lpstr> Automatic telephone exchange (single node)</vt:lpstr>
      <vt:lpstr>Automated telephone exchange  (whole machine)</vt:lpstr>
      <vt:lpstr>First successful programmable computer</vt:lpstr>
      <vt:lpstr>Modern electronic switches</vt:lpstr>
      <vt:lpstr>Why transistors?</vt:lpstr>
      <vt:lpstr>More on transistors</vt:lpstr>
      <vt:lpstr>Transistors are imperfect</vt:lpstr>
      <vt:lpstr>Building digital device with transistors</vt:lpstr>
      <vt:lpstr>NOT gate (logical invertor)</vt:lpstr>
      <vt:lpstr>NAND gate</vt:lpstr>
      <vt:lpstr>3-input NAND gate</vt:lpstr>
      <vt:lpstr>NOR gate</vt:lpstr>
      <vt:lpstr>Gates symbols in Logisim</vt:lpstr>
      <vt:lpstr>Logical schemes and chips in Logisim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 Platform 0: wires and switches</dc:title>
  <dc:creator>Dmitry Irtegov</dc:creator>
  <cp:lastModifiedBy>Dmitry Irtegov</cp:lastModifiedBy>
  <cp:revision>16</cp:revision>
  <dcterms:created xsi:type="dcterms:W3CDTF">2019-02-05T16:13:24Z</dcterms:created>
  <dcterms:modified xsi:type="dcterms:W3CDTF">2019-02-05T19:19:53Z</dcterms:modified>
</cp:coreProperties>
</file>